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_rels/presentation.xml.rels" ContentType="application/vnd.openxmlformats-package.relationships+xml"/>
  <Override PartName="/ppt/media/image55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7.png" ContentType="image/png"/>
  <Override PartName="/ppt/media/image21.png" ContentType="image/png"/>
  <Override PartName="/ppt/media/image6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.jpeg" ContentType="image/jpeg"/>
  <Override PartName="/ppt/media/image41.png" ContentType="image/png"/>
  <Override PartName="/ppt/media/image22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16.png" ContentType="image/png"/>
  <Override PartName="/ppt/media/image3.jpeg" ContentType="image/jpeg"/>
  <Override PartName="/ppt/media/image28.png" ContentType="image/png"/>
  <Override PartName="/ppt/media/image54.png" ContentType="image/png"/>
  <Override PartName="/ppt/media/image4.png" ContentType="image/png"/>
  <Override PartName="/ppt/media/image39.png" ContentType="image/png"/>
  <Override PartName="/ppt/media/image48.png" ContentType="image/png"/>
  <Override PartName="/ppt/media/image5.jpeg" ContentType="image/jpeg"/>
  <Override PartName="/ppt/media/image8.png" ContentType="image/png"/>
  <Override PartName="/ppt/media/image53.tif" ContentType="image/tiff"/>
  <Override PartName="/ppt/media/image23.png" ContentType="image/png"/>
  <Override PartName="/ppt/media/image9.png" ContentType="image/png"/>
  <Override PartName="/ppt/media/image24.png" ContentType="image/png"/>
  <Override PartName="/ppt/media/image10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8.png" ContentType="image/png"/>
  <Override PartName="/ppt/media/image4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tif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2DA10B0-F624-495E-8B29-64A62D378882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 sure to rearrange for tlab^2 rather than tlab – makes life a lot easier for the next step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21CEFE4-FE88-4F9D-B0E9-C819DD726E3D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 sure to rearrange for tlab^2 rather than tlab – makes life a lot easier for the next step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7854AAF-006B-4D20-9D1D-D0AA646208BE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 sure to rearrange for tlab^2 rather than tlab – makes life a lot easier for the next step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1A1F4D4-B0F8-48EE-8C8D-574786371C71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174672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303588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303588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174672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45720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609480"/>
            <a:ext cx="7772040" cy="674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74672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303588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303588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174672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45720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457200" y="609480"/>
            <a:ext cx="7772040" cy="674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74672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3035880" y="214200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303588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body"/>
          </p:nvPr>
        </p:nvSpPr>
        <p:spPr>
          <a:xfrm>
            <a:off x="174672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6" name="PlaceHolder 7"/>
          <p:cNvSpPr>
            <a:spLocks noGrp="1"/>
          </p:cNvSpPr>
          <p:nvPr>
            <p:ph type="body"/>
          </p:nvPr>
        </p:nvSpPr>
        <p:spPr>
          <a:xfrm>
            <a:off x="457200" y="4047840"/>
            <a:ext cx="122760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609480"/>
            <a:ext cx="7772040" cy="674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20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364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2410920" y="404784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2410920" y="2142000"/>
            <a:ext cx="186048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4047840"/>
            <a:ext cx="3812760" cy="1740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0" descr=""/>
          <p:cNvPicPr/>
          <p:nvPr/>
        </p:nvPicPr>
        <p:blipFill>
          <a:blip r:embed="rId3"/>
          <a:stretch/>
        </p:blipFill>
        <p:spPr>
          <a:xfrm>
            <a:off x="0" y="0"/>
            <a:ext cx="7397280" cy="6857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743920" y="1964160"/>
            <a:ext cx="5713920" cy="2421000"/>
          </a:xfrm>
          <a:prstGeom prst="rect">
            <a:avLst/>
          </a:prstGeom>
        </p:spPr>
        <p:txBody>
          <a:bodyPr anchor="b">
            <a:normAutofit/>
          </a:bodyPr>
          <a:p>
            <a:pPr algn="r">
              <a:lnSpc>
                <a:spcPct val="100000"/>
              </a:lnSpc>
            </a:pPr>
            <a:r>
              <a:rPr b="0" lang="en-US" sz="44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6752160" y="5870520"/>
            <a:ext cx="121176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27A6C0D-9470-4761-A316-C20987B06E70}" type="datetime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08/09/17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2743920" y="5870520"/>
            <a:ext cx="3931920" cy="37764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8040600" y="5870520"/>
            <a:ext cx="41724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A2FE323-9596-4337-9C43-37717D6A88A2}" type="slidenum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9" descr=""/>
          <p:cNvPicPr/>
          <p:nvPr/>
        </p:nvPicPr>
        <p:blipFill>
          <a:blip r:embed="rId3"/>
          <a:stretch/>
        </p:blipFill>
        <p:spPr>
          <a:xfrm>
            <a:off x="14040" y="0"/>
            <a:ext cx="9118080" cy="6857640"/>
          </a:xfrm>
          <a:prstGeom prst="rect">
            <a:avLst/>
          </a:prstGeom>
          <a:ln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3812760" cy="3648600"/>
          </a:xfrm>
          <a:prstGeom prst="rect">
            <a:avLst/>
          </a:prstGeom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text styles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002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5429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001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416480" y="2142000"/>
            <a:ext cx="3812760" cy="3648600"/>
          </a:xfrm>
          <a:prstGeom prst="rect">
            <a:avLst/>
          </a:prstGeom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text styles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002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5429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001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dt"/>
          </p:nvPr>
        </p:nvSpPr>
        <p:spPr>
          <a:xfrm>
            <a:off x="6523560" y="5870520"/>
            <a:ext cx="121176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317074A-A3CA-46BA-90F8-5EDE5D155F39}" type="datetime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08/09/17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ftr"/>
          </p:nvPr>
        </p:nvSpPr>
        <p:spPr>
          <a:xfrm>
            <a:off x="457200" y="5870520"/>
            <a:ext cx="5990040" cy="37764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sldNum"/>
          </p:nvPr>
        </p:nvSpPr>
        <p:spPr>
          <a:xfrm>
            <a:off x="7812000" y="5870520"/>
            <a:ext cx="41724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43C7FE0-D1F8-4665-B5F9-5EDB83ACE27A}" type="slidenum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7" descr=""/>
          <p:cNvPicPr/>
          <p:nvPr/>
        </p:nvPicPr>
        <p:blipFill>
          <a:blip r:embed="rId3"/>
          <a:stretch/>
        </p:blipFill>
        <p:spPr>
          <a:xfrm>
            <a:off x="14040" y="0"/>
            <a:ext cx="9118080" cy="6857640"/>
          </a:xfrm>
          <a:prstGeom prst="rect">
            <a:avLst/>
          </a:prstGeom>
          <a:ln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609480"/>
            <a:ext cx="7772040" cy="145584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2142000"/>
            <a:ext cx="7772040" cy="3648600"/>
          </a:xfrm>
          <a:prstGeom prst="rect">
            <a:avLst/>
          </a:prstGeom>
        </p:spPr>
        <p:txBody>
          <a:bodyPr anchor="ctr"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text styles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002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5429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00160" indent="-17100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dt"/>
          </p:nvPr>
        </p:nvSpPr>
        <p:spPr>
          <a:xfrm>
            <a:off x="6523560" y="5870520"/>
            <a:ext cx="121176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3BCFC4-4D2B-48AA-B414-256EA7BFE80D}" type="datetime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08/09/17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ftr"/>
          </p:nvPr>
        </p:nvSpPr>
        <p:spPr>
          <a:xfrm>
            <a:off x="457200" y="5870520"/>
            <a:ext cx="5990040" cy="37764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sldNum"/>
          </p:nvPr>
        </p:nvSpPr>
        <p:spPr>
          <a:xfrm>
            <a:off x="7812000" y="5870520"/>
            <a:ext cx="417240" cy="3776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45289C7-190E-4631-B4F9-663C7348D20E}" type="slidenum">
              <a:rPr b="0" lang="en-GB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6.xml"/><Relationship Id="rId5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6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6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6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6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53.tif"/><Relationship Id="rId2" Type="http://schemas.openxmlformats.org/officeDocument/2006/relationships/image" Target="../media/image54.png"/><Relationship Id="rId3" Type="http://schemas.openxmlformats.org/officeDocument/2006/relationships/slideLayout" Target="../slideLayouts/slideLayout16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6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2743920" y="1964160"/>
            <a:ext cx="5713920" cy="24210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r>
              <a:rPr b="0" lang="en-US" sz="44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Theory of relativity</a:t>
            </a:r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2743920" y="4767120"/>
            <a:ext cx="5713920" cy="1955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r">
              <a:lnSpc>
                <a:spcPct val="100000"/>
              </a:lnSpc>
              <a:spcAft>
                <a:spcPts val="1001"/>
              </a:spcAft>
            </a:pPr>
            <a:r>
              <a:rPr b="0" lang="en-GB" sz="24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 introduction to time travel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  <a:spcAft>
                <a:spcPts val="1001"/>
              </a:spcAft>
            </a:pPr>
            <a:r>
              <a:rPr b="0" lang="en-GB" sz="24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Jim barrett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  <a:spcAft>
                <a:spcPts val="1001"/>
              </a:spcAft>
            </a:pPr>
            <a:r>
              <a:rPr b="0" lang="en-GB" sz="24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(Slides written by dr Robin Smith)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Picture 3" descr=""/>
          <p:cNvPicPr/>
          <p:nvPr/>
        </p:nvPicPr>
        <p:blipFill>
          <a:blip r:embed="rId1"/>
          <a:srcRect l="21811" t="18811" r="21892" b="16002"/>
          <a:stretch/>
        </p:blipFill>
        <p:spPr>
          <a:xfrm>
            <a:off x="135360" y="152280"/>
            <a:ext cx="5147280" cy="335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light clock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87" name="Content Placeholder 6" descr=""/>
          <p:cNvPicPr/>
          <p:nvPr/>
        </p:nvPicPr>
        <p:blipFill>
          <a:blip r:embed="rId1"/>
          <a:stretch/>
        </p:blipFill>
        <p:spPr>
          <a:xfrm>
            <a:off x="1208520" y="2141640"/>
            <a:ext cx="2310120" cy="3649320"/>
          </a:xfrm>
          <a:prstGeom prst="rect">
            <a:avLst/>
          </a:prstGeom>
          <a:ln>
            <a:noFill/>
          </a:ln>
        </p:spPr>
      </p:pic>
      <p:sp>
        <p:nvSpPr>
          <p:cNvPr id="188" name="CustomShape 2"/>
          <p:cNvSpPr/>
          <p:nvPr/>
        </p:nvSpPr>
        <p:spPr>
          <a:xfrm>
            <a:off x="4416480" y="2142000"/>
            <a:ext cx="3812760" cy="364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device that keeps time by watching a beam of light pass between 2 mirrors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Length is 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Has a time period of 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i="1" lang="en-GB" sz="2400" spc="-1" strike="noStrike" baseline="-2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Such that 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i="1" lang="en-GB" sz="2400" spc="-1" strike="noStrike" baseline="-2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</a:t>
            </a: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= 2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/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Line 3"/>
          <p:cNvSpPr/>
          <p:nvPr/>
        </p:nvSpPr>
        <p:spPr>
          <a:xfrm flipV="1">
            <a:off x="1915920" y="2604240"/>
            <a:ext cx="21240" cy="2647440"/>
          </a:xfrm>
          <a:prstGeom prst="line">
            <a:avLst/>
          </a:prstGeom>
          <a:ln cap="rnd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90" name="CustomShape 4"/>
          <p:cNvSpPr/>
          <p:nvPr/>
        </p:nvSpPr>
        <p:spPr>
          <a:xfrm>
            <a:off x="1420920" y="3615840"/>
            <a:ext cx="451800" cy="699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76" end="8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88" end="1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12" end="1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Moving light clock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92" name="Content Placeholder 4" descr=""/>
          <p:cNvPicPr/>
          <p:nvPr/>
        </p:nvPicPr>
        <p:blipFill>
          <a:blip r:embed="rId1"/>
          <a:stretch/>
        </p:blipFill>
        <p:spPr>
          <a:xfrm>
            <a:off x="1749960" y="1797120"/>
            <a:ext cx="5186520" cy="3649320"/>
          </a:xfrm>
          <a:prstGeom prst="rect">
            <a:avLst/>
          </a:prstGeom>
          <a:ln>
            <a:noFill/>
          </a:ln>
        </p:spPr>
      </p:pic>
      <p:sp>
        <p:nvSpPr>
          <p:cNvPr id="193" name="CustomShape 2"/>
          <p:cNvSpPr/>
          <p:nvPr/>
        </p:nvSpPr>
        <p:spPr>
          <a:xfrm>
            <a:off x="322920" y="5553000"/>
            <a:ext cx="8481600" cy="123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Can you construct an equation for the amount of time taken for the light to complete one cycle as viewed by someone in the stationary ‘lab frame’ ? </a:t>
            </a:r>
            <a:r>
              <a:rPr b="0" i="1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i="1" lang="en-GB" sz="2400" spc="-1" strike="noStrike" baseline="-2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4197960" y="3357720"/>
            <a:ext cx="451800" cy="699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Picture 5" descr=""/>
          <p:cNvPicPr/>
          <p:nvPr/>
        </p:nvPicPr>
        <p:blipFill>
          <a:blip r:embed="rId2"/>
          <a:srcRect l="47376" t="0" r="0" b="0"/>
          <a:stretch/>
        </p:blipFill>
        <p:spPr>
          <a:xfrm>
            <a:off x="1718280" y="1744560"/>
            <a:ext cx="5236920" cy="374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Moving light clock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97" name="Content Placeholder 4" descr=""/>
          <p:cNvPicPr/>
          <p:nvPr/>
        </p:nvPicPr>
        <p:blipFill>
          <a:blip r:embed="rId1"/>
          <a:stretch/>
        </p:blipFill>
        <p:spPr>
          <a:xfrm>
            <a:off x="457200" y="2406600"/>
            <a:ext cx="3812760" cy="3119400"/>
          </a:xfrm>
          <a:prstGeom prst="rect">
            <a:avLst/>
          </a:prstGeom>
          <a:ln>
            <a:noFill/>
          </a:ln>
        </p:spPr>
      </p:pic>
      <p:pic>
        <p:nvPicPr>
          <p:cNvPr id="198" name="Picture 6" descr=""/>
          <p:cNvPicPr/>
          <p:nvPr/>
        </p:nvPicPr>
        <p:blipFill>
          <a:blip r:embed="rId2"/>
          <a:stretch/>
        </p:blipFill>
        <p:spPr>
          <a:xfrm>
            <a:off x="4437720" y="2176920"/>
            <a:ext cx="4444560" cy="412704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2259720" y="3658680"/>
            <a:ext cx="451800" cy="699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Moving light clock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01" name="Content Placeholder 4" descr=""/>
          <p:cNvPicPr/>
          <p:nvPr/>
        </p:nvPicPr>
        <p:blipFill>
          <a:blip r:embed="rId1"/>
          <a:stretch/>
        </p:blipFill>
        <p:spPr>
          <a:xfrm>
            <a:off x="457200" y="2406600"/>
            <a:ext cx="3812760" cy="3119400"/>
          </a:xfrm>
          <a:prstGeom prst="rect">
            <a:avLst/>
          </a:prstGeom>
          <a:ln>
            <a:noFill/>
          </a:ln>
        </p:spPr>
      </p:pic>
      <p:pic>
        <p:nvPicPr>
          <p:cNvPr id="202" name="Picture 2" descr=""/>
          <p:cNvPicPr/>
          <p:nvPr/>
        </p:nvPicPr>
        <p:blipFill>
          <a:blip r:embed="rId2"/>
          <a:stretch/>
        </p:blipFill>
        <p:spPr>
          <a:xfrm>
            <a:off x="4435560" y="2130840"/>
            <a:ext cx="4524120" cy="4071600"/>
          </a:xfrm>
          <a:prstGeom prst="rect">
            <a:avLst/>
          </a:prstGeom>
          <a:ln>
            <a:noFill/>
          </a:ln>
        </p:spPr>
      </p:pic>
      <p:sp>
        <p:nvSpPr>
          <p:cNvPr id="203" name="CustomShape 2"/>
          <p:cNvSpPr/>
          <p:nvPr/>
        </p:nvSpPr>
        <p:spPr>
          <a:xfrm>
            <a:off x="2259720" y="3658680"/>
            <a:ext cx="451800" cy="699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Moving light clock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05" name="Content Placeholder 4" descr=""/>
          <p:cNvPicPr/>
          <p:nvPr/>
        </p:nvPicPr>
        <p:blipFill>
          <a:blip r:embed="rId1"/>
          <a:stretch/>
        </p:blipFill>
        <p:spPr>
          <a:xfrm>
            <a:off x="457200" y="2406600"/>
            <a:ext cx="3812760" cy="3119400"/>
          </a:xfrm>
          <a:prstGeom prst="rect">
            <a:avLst/>
          </a:prstGeom>
          <a:ln>
            <a:noFill/>
          </a:ln>
        </p:spPr>
      </p:pic>
      <p:pic>
        <p:nvPicPr>
          <p:cNvPr id="206" name="Picture 2" descr=""/>
          <p:cNvPicPr/>
          <p:nvPr/>
        </p:nvPicPr>
        <p:blipFill>
          <a:blip r:embed="rId2"/>
          <a:stretch/>
        </p:blipFill>
        <p:spPr>
          <a:xfrm>
            <a:off x="4435560" y="2130840"/>
            <a:ext cx="4524120" cy="4071600"/>
          </a:xfrm>
          <a:prstGeom prst="rect">
            <a:avLst/>
          </a:prstGeom>
          <a:ln>
            <a:noFill/>
          </a:ln>
        </p:spPr>
      </p:pic>
      <p:sp>
        <p:nvSpPr>
          <p:cNvPr id="207" name="CustomShape 2"/>
          <p:cNvSpPr/>
          <p:nvPr/>
        </p:nvSpPr>
        <p:spPr>
          <a:xfrm>
            <a:off x="5221800" y="4938480"/>
            <a:ext cx="2963520" cy="1152000"/>
          </a:xfrm>
          <a:prstGeom prst="rect">
            <a:avLst/>
          </a:prstGeom>
          <a:noFill/>
          <a:ln w="57240">
            <a:solidFill>
              <a:srgbClr val="ff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08" name="Picture 5" descr=""/>
          <p:cNvPicPr/>
          <p:nvPr/>
        </p:nvPicPr>
        <p:blipFill>
          <a:blip r:embed="rId3"/>
          <a:srcRect l="0" t="7142" r="7920" b="8671"/>
          <a:stretch/>
        </p:blipFill>
        <p:spPr>
          <a:xfrm>
            <a:off x="1236600" y="5588280"/>
            <a:ext cx="2361960" cy="1176840"/>
          </a:xfrm>
          <a:prstGeom prst="rect">
            <a:avLst/>
          </a:prstGeom>
          <a:ln>
            <a:noFill/>
          </a:ln>
        </p:spPr>
      </p:pic>
      <p:sp>
        <p:nvSpPr>
          <p:cNvPr id="209" name="CustomShape 3"/>
          <p:cNvSpPr/>
          <p:nvPr/>
        </p:nvSpPr>
        <p:spPr>
          <a:xfrm>
            <a:off x="1257840" y="5608080"/>
            <a:ext cx="2336040" cy="1177920"/>
          </a:xfrm>
          <a:prstGeom prst="rect">
            <a:avLst/>
          </a:prstGeom>
          <a:noFill/>
          <a:ln w="57240">
            <a:solidFill>
              <a:srgbClr val="ff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0" name="CustomShape 4"/>
          <p:cNvSpPr/>
          <p:nvPr/>
        </p:nvSpPr>
        <p:spPr>
          <a:xfrm>
            <a:off x="2259720" y="3658680"/>
            <a:ext cx="451800" cy="699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endParaRPr b="0" lang="en-GB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Time Dilation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12" name="Picture 7" descr=""/>
          <p:cNvPicPr/>
          <p:nvPr/>
        </p:nvPicPr>
        <p:blipFill>
          <a:blip r:embed="rId1"/>
          <a:srcRect l="20877" t="69560" r="22617" b="3765"/>
          <a:stretch/>
        </p:blipFill>
        <p:spPr>
          <a:xfrm>
            <a:off x="1086120" y="2231640"/>
            <a:ext cx="2556000" cy="1085760"/>
          </a:xfrm>
          <a:prstGeom prst="rect">
            <a:avLst/>
          </a:prstGeom>
          <a:ln>
            <a:noFill/>
          </a:ln>
        </p:spPr>
      </p:pic>
      <p:sp>
        <p:nvSpPr>
          <p:cNvPr id="213" name="CustomShape 2"/>
          <p:cNvSpPr/>
          <p:nvPr/>
        </p:nvSpPr>
        <p:spPr>
          <a:xfrm>
            <a:off x="1094760" y="2240280"/>
            <a:ext cx="2547720" cy="1077480"/>
          </a:xfrm>
          <a:prstGeom prst="rect">
            <a:avLst/>
          </a:prstGeom>
          <a:noFill/>
          <a:ln w="57240">
            <a:solidFill>
              <a:srgbClr val="ff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14" name="Picture 10" descr=""/>
          <p:cNvPicPr/>
          <p:nvPr/>
        </p:nvPicPr>
        <p:blipFill>
          <a:blip r:embed="rId2"/>
          <a:srcRect l="0" t="7142" r="7920" b="8671"/>
          <a:stretch/>
        </p:blipFill>
        <p:spPr>
          <a:xfrm>
            <a:off x="5296680" y="2221560"/>
            <a:ext cx="2361960" cy="1176840"/>
          </a:xfrm>
          <a:prstGeom prst="rect">
            <a:avLst/>
          </a:prstGeom>
          <a:ln>
            <a:noFill/>
          </a:ln>
        </p:spPr>
      </p:pic>
      <p:sp>
        <p:nvSpPr>
          <p:cNvPr id="215" name="CustomShape 3"/>
          <p:cNvSpPr/>
          <p:nvPr/>
        </p:nvSpPr>
        <p:spPr>
          <a:xfrm>
            <a:off x="5301360" y="2224800"/>
            <a:ext cx="2336040" cy="1177920"/>
          </a:xfrm>
          <a:prstGeom prst="rect">
            <a:avLst/>
          </a:prstGeom>
          <a:noFill/>
          <a:ln w="57240">
            <a:solidFill>
              <a:srgbClr val="ff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6" name="CustomShape 4"/>
          <p:cNvSpPr/>
          <p:nvPr/>
        </p:nvSpPr>
        <p:spPr>
          <a:xfrm>
            <a:off x="382680" y="4687200"/>
            <a:ext cx="8058240" cy="201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“</a:t>
            </a: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difference of elapsed time between two events as measured by observers moving relative to one another.”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7" name="Picture 2" descr=""/>
          <p:cNvPicPr/>
          <p:nvPr/>
        </p:nvPicPr>
        <p:blipFill>
          <a:blip r:embed="rId3"/>
          <a:stretch/>
        </p:blipFill>
        <p:spPr>
          <a:xfrm>
            <a:off x="3480480" y="4125960"/>
            <a:ext cx="2107800" cy="659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1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LENGTH Contraction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382680" y="2160720"/>
            <a:ext cx="3812760" cy="364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length of a moving object will appear shorter when viewed from the stationary lab frame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Easy to derive from the results of time dilation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0" name="Picture 2" descr=""/>
          <p:cNvPicPr/>
          <p:nvPr/>
        </p:nvPicPr>
        <p:blipFill>
          <a:blip r:embed="rId1"/>
          <a:stretch/>
        </p:blipFill>
        <p:spPr>
          <a:xfrm>
            <a:off x="4536000" y="2572200"/>
            <a:ext cx="4292280" cy="2945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4" descr=""/>
          <p:cNvPicPr/>
          <p:nvPr/>
        </p:nvPicPr>
        <p:blipFill>
          <a:blip r:embed="rId1"/>
          <a:srcRect l="8406" t="14857" r="7720" b="16394"/>
          <a:stretch/>
        </p:blipFill>
        <p:spPr>
          <a:xfrm>
            <a:off x="808920" y="1923840"/>
            <a:ext cx="7632000" cy="3909600"/>
          </a:xfrm>
          <a:prstGeom prst="rect">
            <a:avLst/>
          </a:prstGeom>
          <a:ln>
            <a:noFill/>
          </a:ln>
        </p:spPr>
      </p:pic>
      <p:sp>
        <p:nvSpPr>
          <p:cNvPr id="222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LENGTH Contraction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6349680" y="3510720"/>
            <a:ext cx="1419120" cy="913320"/>
          </a:xfrm>
          <a:prstGeom prst="rect">
            <a:avLst/>
          </a:prstGeom>
          <a:noFill/>
          <a:ln w="2844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Too short by an average of 0.15 m !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803160" y="5884920"/>
            <a:ext cx="765648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fast must you drive a 3 m car into the garage (2.85 m) in order for a stationary observer to see it fit inside? 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General Relativity (1915):</a:t>
            </a:r>
            <a:br/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Some motivation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26" name="Picture 6" descr=""/>
          <p:cNvPicPr/>
          <p:nvPr/>
        </p:nvPicPr>
        <p:blipFill>
          <a:blip r:embed="rId1"/>
          <a:srcRect l="14337" t="0" r="17265" b="0"/>
          <a:stretch/>
        </p:blipFill>
        <p:spPr>
          <a:xfrm>
            <a:off x="205560" y="1993680"/>
            <a:ext cx="4817520" cy="4653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5" descr=""/>
          <p:cNvPicPr/>
          <p:nvPr/>
        </p:nvPicPr>
        <p:blipFill>
          <a:blip r:embed="rId1"/>
          <a:stretch/>
        </p:blipFill>
        <p:spPr>
          <a:xfrm>
            <a:off x="5442120" y="3422160"/>
            <a:ext cx="3288960" cy="1307880"/>
          </a:xfrm>
          <a:prstGeom prst="rect">
            <a:avLst/>
          </a:prstGeom>
          <a:ln>
            <a:noFill/>
          </a:ln>
        </p:spPr>
      </p:pic>
      <p:pic>
        <p:nvPicPr>
          <p:cNvPr id="228" name="Picture 6" descr=""/>
          <p:cNvPicPr/>
          <p:nvPr/>
        </p:nvPicPr>
        <p:blipFill>
          <a:blip r:embed="rId2"/>
          <a:srcRect l="14337" t="0" r="17265" b="0"/>
          <a:stretch/>
        </p:blipFill>
        <p:spPr>
          <a:xfrm>
            <a:off x="205560" y="1993680"/>
            <a:ext cx="4817520" cy="4653720"/>
          </a:xfrm>
          <a:prstGeom prst="rect">
            <a:avLst/>
          </a:prstGeom>
          <a:ln>
            <a:noFill/>
          </a:ln>
        </p:spPr>
      </p:pic>
      <p:sp>
        <p:nvSpPr>
          <p:cNvPr id="229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General Relativity (1915):</a:t>
            </a:r>
            <a:br/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Some motivation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(1632)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33520" y="1650960"/>
            <a:ext cx="4991760" cy="435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laws of physics are the same in all inertial frames (</a:t>
            </a:r>
            <a:r>
              <a:rPr b="1" lang="en-GB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non-accelerating frames</a:t>
            </a: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Until this theory people had very strange views on the way the world worked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Picture 4" descr=""/>
          <p:cNvPicPr/>
          <p:nvPr/>
        </p:nvPicPr>
        <p:blipFill>
          <a:blip r:embed="rId1"/>
          <a:srcRect l="19332" t="0" r="17382" b="0"/>
          <a:stretch/>
        </p:blipFill>
        <p:spPr>
          <a:xfrm>
            <a:off x="5695200" y="2304360"/>
            <a:ext cx="3393360" cy="446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General relativity: The equivalence principle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1" name="TextShape 2"/>
          <p:cNvSpPr txBox="1"/>
          <p:nvPr/>
        </p:nvSpPr>
        <p:spPr>
          <a:xfrm>
            <a:off x="0" y="5986440"/>
            <a:ext cx="9143640" cy="833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 physical experiment can distinguish between these two situations!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32" name="Picture 4" descr=""/>
          <p:cNvPicPr/>
          <p:nvPr/>
        </p:nvPicPr>
        <p:blipFill>
          <a:blip r:embed="rId1"/>
          <a:stretch/>
        </p:blipFill>
        <p:spPr>
          <a:xfrm>
            <a:off x="1960920" y="1877760"/>
            <a:ext cx="4935960" cy="4115160"/>
          </a:xfrm>
          <a:prstGeom prst="rect">
            <a:avLst/>
          </a:prstGeom>
          <a:ln>
            <a:noFill/>
          </a:ln>
        </p:spPr>
      </p:pic>
      <p:pic>
        <p:nvPicPr>
          <p:cNvPr id="233" name="Picture 5" descr=""/>
          <p:cNvPicPr/>
          <p:nvPr/>
        </p:nvPicPr>
        <p:blipFill>
          <a:blip r:embed="rId2"/>
          <a:stretch/>
        </p:blipFill>
        <p:spPr>
          <a:xfrm>
            <a:off x="2460240" y="2463840"/>
            <a:ext cx="1391400" cy="1501560"/>
          </a:xfrm>
          <a:prstGeom prst="rect">
            <a:avLst/>
          </a:prstGeom>
          <a:ln>
            <a:noFill/>
          </a:ln>
        </p:spPr>
      </p:pic>
      <p:pic>
        <p:nvPicPr>
          <p:cNvPr id="234" name="Picture 7" descr=""/>
          <p:cNvPicPr/>
          <p:nvPr/>
        </p:nvPicPr>
        <p:blipFill>
          <a:blip r:embed="rId3"/>
          <a:stretch/>
        </p:blipFill>
        <p:spPr>
          <a:xfrm>
            <a:off x="5089680" y="2458800"/>
            <a:ext cx="1391400" cy="1501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2" descr=""/>
          <p:cNvPicPr/>
          <p:nvPr/>
        </p:nvPicPr>
        <p:blipFill>
          <a:blip r:embed="rId1"/>
          <a:stretch/>
        </p:blipFill>
        <p:spPr>
          <a:xfrm>
            <a:off x="1093680" y="1769040"/>
            <a:ext cx="6715800" cy="3739680"/>
          </a:xfrm>
          <a:prstGeom prst="rect">
            <a:avLst/>
          </a:prstGeom>
          <a:ln>
            <a:noFill/>
          </a:ln>
        </p:spPr>
      </p:pic>
      <p:sp>
        <p:nvSpPr>
          <p:cNvPr id="236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General relativity: The equivalence principle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7" name="TextShape 2"/>
          <p:cNvSpPr txBox="1"/>
          <p:nvPr/>
        </p:nvSpPr>
        <p:spPr>
          <a:xfrm>
            <a:off x="774720" y="5874480"/>
            <a:ext cx="7772040" cy="833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 physical experiment can distinguish between these two situations!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2390400" y="2446200"/>
            <a:ext cx="1344240" cy="1456200"/>
          </a:xfrm>
          <a:prstGeom prst="rect">
            <a:avLst/>
          </a:prstGeom>
          <a:solidFill>
            <a:srgbClr val="ffffff"/>
          </a:solidFill>
          <a:ln w="28440">
            <a:solidFill>
              <a:schemeClr val="bg1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9" name="CustomShape 4"/>
          <p:cNvSpPr/>
          <p:nvPr/>
        </p:nvSpPr>
        <p:spPr>
          <a:xfrm>
            <a:off x="5344200" y="3046680"/>
            <a:ext cx="1344240" cy="220680"/>
          </a:xfrm>
          <a:prstGeom prst="rect">
            <a:avLst/>
          </a:prstGeom>
          <a:solidFill>
            <a:srgbClr val="ffffff"/>
          </a:solidFill>
          <a:ln w="28440">
            <a:solidFill>
              <a:schemeClr val="tx1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0" name="CustomShape 5"/>
          <p:cNvSpPr/>
          <p:nvPr/>
        </p:nvSpPr>
        <p:spPr>
          <a:xfrm rot="2092800">
            <a:off x="6486480" y="3385800"/>
            <a:ext cx="1344240" cy="220680"/>
          </a:xfrm>
          <a:prstGeom prst="rect">
            <a:avLst/>
          </a:prstGeom>
          <a:solidFill>
            <a:srgbClr val="ffffff"/>
          </a:solidFill>
          <a:ln w="28440">
            <a:solidFill>
              <a:schemeClr val="tx1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1" name="CustomShape 6"/>
          <p:cNvSpPr/>
          <p:nvPr/>
        </p:nvSpPr>
        <p:spPr>
          <a:xfrm>
            <a:off x="1157760" y="3043800"/>
            <a:ext cx="1200960" cy="170640"/>
          </a:xfrm>
          <a:prstGeom prst="rect">
            <a:avLst/>
          </a:prstGeom>
          <a:solidFill>
            <a:srgbClr val="ffffff"/>
          </a:solidFill>
          <a:ln w="28440">
            <a:solidFill>
              <a:schemeClr val="tx1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2" name="CustomShape 7"/>
          <p:cNvSpPr/>
          <p:nvPr/>
        </p:nvSpPr>
        <p:spPr>
          <a:xfrm rot="180600">
            <a:off x="1213920" y="3080880"/>
            <a:ext cx="2520720" cy="559800"/>
          </a:xfrm>
          <a:custGeom>
            <a:avLst/>
            <a:gdLst/>
            <a:ahLst/>
            <a:rect l="l" t="t" r="r" b="b"/>
            <a:pathLst>
              <a:path w="3137486" h="634595">
                <a:moveTo>
                  <a:pt x="0" y="55703"/>
                </a:moveTo>
                <a:cubicBezTo>
                  <a:pt x="803047" y="7462"/>
                  <a:pt x="1606095" y="-40779"/>
                  <a:pt x="2129009" y="55703"/>
                </a:cubicBezTo>
                <a:cubicBezTo>
                  <a:pt x="2651923" y="152185"/>
                  <a:pt x="3137486" y="634595"/>
                  <a:pt x="3137486" y="634595"/>
                </a:cubicBezTo>
                <a:lnTo>
                  <a:pt x="3137486" y="634595"/>
                </a:lnTo>
              </a:path>
            </a:pathLst>
          </a:custGeom>
          <a:noFill/>
          <a:ln cap="rnd" w="38160">
            <a:solidFill>
              <a:srgbClr val="ff0000"/>
            </a:solidFill>
            <a:custDash>
              <a:ds d="400000" sp="300000"/>
            </a:custDash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3" name="CustomShape 8"/>
          <p:cNvSpPr/>
          <p:nvPr/>
        </p:nvSpPr>
        <p:spPr>
          <a:xfrm rot="180600">
            <a:off x="4989240" y="3065040"/>
            <a:ext cx="2520720" cy="559800"/>
          </a:xfrm>
          <a:custGeom>
            <a:avLst/>
            <a:gdLst/>
            <a:ahLst/>
            <a:rect l="l" t="t" r="r" b="b"/>
            <a:pathLst>
              <a:path w="3137486" h="634595">
                <a:moveTo>
                  <a:pt x="0" y="55703"/>
                </a:moveTo>
                <a:cubicBezTo>
                  <a:pt x="803047" y="7462"/>
                  <a:pt x="1606095" y="-40779"/>
                  <a:pt x="2129009" y="55703"/>
                </a:cubicBezTo>
                <a:cubicBezTo>
                  <a:pt x="2651923" y="152185"/>
                  <a:pt x="3137486" y="634595"/>
                  <a:pt x="3137486" y="634595"/>
                </a:cubicBezTo>
                <a:lnTo>
                  <a:pt x="3137486" y="634595"/>
                </a:lnTo>
              </a:path>
            </a:pathLst>
          </a:custGeom>
          <a:noFill/>
          <a:ln cap="rnd" w="38160">
            <a:solidFill>
              <a:srgbClr val="ff0000"/>
            </a:solidFill>
            <a:custDash>
              <a:ds d="400000" sp="300000"/>
            </a:custDash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General relativity: The equivalence principle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130680" y="5322240"/>
            <a:ext cx="8901000" cy="1180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laser beam is fired between New York and London (5500 km)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far does the beam fall under gravity? Treat the laser beam as a standard projectile falling at 10 m/s</a:t>
            </a:r>
            <a:r>
              <a:rPr b="0" lang="en-US" sz="2400" spc="-1" strike="noStrike" baseline="30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and travelling at 3 × 10</a:t>
            </a:r>
            <a:r>
              <a:rPr b="0" lang="en-US" sz="2400" spc="-1" strike="noStrike" baseline="30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 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m/s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1272960" y="1982520"/>
            <a:ext cx="6626520" cy="3096360"/>
          </a:xfrm>
          <a:prstGeom prst="rect">
            <a:avLst/>
          </a:prstGeom>
          <a:solidFill>
            <a:srgbClr val="ffffff"/>
          </a:solidFill>
          <a:ln w="28440">
            <a:solidFill>
              <a:schemeClr val="tx1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47" name="CustomShape 4"/>
          <p:cNvSpPr/>
          <p:nvPr/>
        </p:nvSpPr>
        <p:spPr>
          <a:xfrm rot="180600">
            <a:off x="1290240" y="3099960"/>
            <a:ext cx="6611400" cy="559800"/>
          </a:xfrm>
          <a:custGeom>
            <a:avLst/>
            <a:gdLst/>
            <a:ahLst/>
            <a:rect l="l" t="t" r="r" b="b"/>
            <a:pathLst>
              <a:path w="3137486" h="634595">
                <a:moveTo>
                  <a:pt x="0" y="55703"/>
                </a:moveTo>
                <a:cubicBezTo>
                  <a:pt x="803047" y="7462"/>
                  <a:pt x="1606095" y="-40779"/>
                  <a:pt x="2129009" y="55703"/>
                </a:cubicBezTo>
                <a:cubicBezTo>
                  <a:pt x="2651923" y="152185"/>
                  <a:pt x="3137486" y="634595"/>
                  <a:pt x="3137486" y="634595"/>
                </a:cubicBezTo>
                <a:lnTo>
                  <a:pt x="3137486" y="634595"/>
                </a:lnTo>
              </a:path>
            </a:pathLst>
          </a:custGeom>
          <a:noFill/>
          <a:ln cap="rnd" w="38160">
            <a:solidFill>
              <a:srgbClr val="ff0000"/>
            </a:solidFill>
            <a:custDash>
              <a:ds d="400000" sp="300000"/>
            </a:custDash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48" name="CustomShape 5"/>
          <p:cNvSpPr/>
          <p:nvPr/>
        </p:nvSpPr>
        <p:spPr>
          <a:xfrm>
            <a:off x="1251360" y="4631040"/>
            <a:ext cx="6666840" cy="466560"/>
          </a:xfrm>
          <a:prstGeom prst="rect">
            <a:avLst/>
          </a:prstGeom>
          <a:solidFill>
            <a:srgbClr val="3366ff"/>
          </a:solidFill>
          <a:ln>
            <a:solidFill>
              <a:srgbClr val="3366ff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49" name="Picture 5" descr=""/>
          <p:cNvPicPr/>
          <p:nvPr/>
        </p:nvPicPr>
        <p:blipFill>
          <a:blip r:embed="rId1"/>
          <a:srcRect l="54439" t="3812" r="12448" b="15590"/>
          <a:stretch/>
        </p:blipFill>
        <p:spPr>
          <a:xfrm>
            <a:off x="1176480" y="2110320"/>
            <a:ext cx="1107000" cy="2520720"/>
          </a:xfrm>
          <a:prstGeom prst="rect">
            <a:avLst/>
          </a:prstGeom>
          <a:ln>
            <a:noFill/>
          </a:ln>
        </p:spPr>
      </p:pic>
      <p:sp>
        <p:nvSpPr>
          <p:cNvPr id="250" name="CustomShape 6"/>
          <p:cNvSpPr/>
          <p:nvPr/>
        </p:nvSpPr>
        <p:spPr>
          <a:xfrm>
            <a:off x="1235520" y="4637160"/>
            <a:ext cx="1011240" cy="466560"/>
          </a:xfrm>
          <a:prstGeom prst="rect">
            <a:avLst/>
          </a:prstGeom>
          <a:solidFill>
            <a:srgbClr val="008000"/>
          </a:solidFill>
          <a:ln>
            <a:solidFill>
              <a:srgbClr val="008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51" name="Picture 7" descr=""/>
          <p:cNvPicPr/>
          <p:nvPr/>
        </p:nvPicPr>
        <p:blipFill>
          <a:blip r:embed="rId2"/>
          <a:srcRect l="11479" t="2994" r="12636" b="15860"/>
          <a:stretch/>
        </p:blipFill>
        <p:spPr>
          <a:xfrm>
            <a:off x="7059240" y="2054160"/>
            <a:ext cx="809640" cy="2595240"/>
          </a:xfrm>
          <a:prstGeom prst="rect">
            <a:avLst/>
          </a:prstGeom>
          <a:ln>
            <a:noFill/>
          </a:ln>
        </p:spPr>
      </p:pic>
      <p:sp>
        <p:nvSpPr>
          <p:cNvPr id="252" name="CustomShape 7"/>
          <p:cNvSpPr/>
          <p:nvPr/>
        </p:nvSpPr>
        <p:spPr>
          <a:xfrm>
            <a:off x="6909840" y="4634280"/>
            <a:ext cx="1011240" cy="466560"/>
          </a:xfrm>
          <a:prstGeom prst="rect">
            <a:avLst/>
          </a:prstGeom>
          <a:solidFill>
            <a:srgbClr val="008000"/>
          </a:solidFill>
          <a:ln>
            <a:solidFill>
              <a:srgbClr val="008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3" name="CustomShape 8"/>
          <p:cNvSpPr/>
          <p:nvPr/>
        </p:nvSpPr>
        <p:spPr>
          <a:xfrm flipV="1">
            <a:off x="8161200" y="3005640"/>
            <a:ext cx="360" cy="802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headEnd len="med" type="arrow" w="med"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54" name="CustomShape 9"/>
          <p:cNvSpPr/>
          <p:nvPr/>
        </p:nvSpPr>
        <p:spPr>
          <a:xfrm>
            <a:off x="8273160" y="3081240"/>
            <a:ext cx="410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?</a:t>
            </a:r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mechanics and relativity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56" name="Picture 6" descr=""/>
          <p:cNvPicPr/>
          <p:nvPr/>
        </p:nvPicPr>
        <p:blipFill>
          <a:blip r:embed="rId1"/>
          <a:stretch/>
        </p:blipFill>
        <p:spPr>
          <a:xfrm>
            <a:off x="776160" y="2533320"/>
            <a:ext cx="7556400" cy="4231440"/>
          </a:xfrm>
          <a:prstGeom prst="rect">
            <a:avLst/>
          </a:prstGeom>
          <a:ln>
            <a:noFill/>
          </a:ln>
        </p:spPr>
      </p:pic>
      <p:pic>
        <p:nvPicPr>
          <p:cNvPr id="257" name="Picture 7" descr=""/>
          <p:cNvPicPr/>
          <p:nvPr/>
        </p:nvPicPr>
        <p:blipFill>
          <a:blip r:embed="rId2"/>
          <a:stretch/>
        </p:blipFill>
        <p:spPr>
          <a:xfrm>
            <a:off x="776160" y="2534400"/>
            <a:ext cx="7567200" cy="4237560"/>
          </a:xfrm>
          <a:prstGeom prst="rect">
            <a:avLst/>
          </a:prstGeom>
          <a:ln>
            <a:noFill/>
          </a:ln>
        </p:spPr>
      </p:pic>
      <p:sp>
        <p:nvSpPr>
          <p:cNvPr id="258" name="TextShape 2"/>
          <p:cNvSpPr txBox="1"/>
          <p:nvPr/>
        </p:nvSpPr>
        <p:spPr>
          <a:xfrm>
            <a:off x="856080" y="147456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dur="indefinite" nodeType="mainSeq">
                <p:childTnLst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0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391608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62" name="CustomShape 4"/>
          <p:cNvSpPr/>
          <p:nvPr/>
        </p:nvSpPr>
        <p:spPr>
          <a:xfrm>
            <a:off x="454464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63" name="CustomShape 5"/>
          <p:cNvSpPr/>
          <p:nvPr/>
        </p:nvSpPr>
        <p:spPr>
          <a:xfrm>
            <a:off x="3651480" y="5292360"/>
            <a:ext cx="19224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Pair of entangled quantum particles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5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391608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67" name="CustomShape 4"/>
          <p:cNvSpPr/>
          <p:nvPr/>
        </p:nvSpPr>
        <p:spPr>
          <a:xfrm>
            <a:off x="454464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68" name="CustomShape 5"/>
          <p:cNvSpPr/>
          <p:nvPr/>
        </p:nvSpPr>
        <p:spPr>
          <a:xfrm>
            <a:off x="3651480" y="5292360"/>
            <a:ext cx="19224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Each particle can have spin-up or spin-down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6"/>
          <p:cNvSpPr/>
          <p:nvPr/>
        </p:nvSpPr>
        <p:spPr>
          <a:xfrm flipV="1">
            <a:off x="3192840" y="546804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0" name="CustomShape 7"/>
          <p:cNvSpPr/>
          <p:nvPr/>
        </p:nvSpPr>
        <p:spPr>
          <a:xfrm>
            <a:off x="5726520" y="546228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2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391608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4" name="CustomShape 4"/>
          <p:cNvSpPr/>
          <p:nvPr/>
        </p:nvSpPr>
        <p:spPr>
          <a:xfrm>
            <a:off x="454464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5" name="CustomShape 5"/>
          <p:cNvSpPr/>
          <p:nvPr/>
        </p:nvSpPr>
        <p:spPr>
          <a:xfrm>
            <a:off x="3651480" y="5292360"/>
            <a:ext cx="19224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Each particle can have spin-up or spin-down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6"/>
          <p:cNvSpPr/>
          <p:nvPr/>
        </p:nvSpPr>
        <p:spPr>
          <a:xfrm flipV="1">
            <a:off x="4198320" y="375696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7" name="CustomShape 7"/>
          <p:cNvSpPr/>
          <p:nvPr/>
        </p:nvSpPr>
        <p:spPr>
          <a:xfrm>
            <a:off x="4844520" y="375120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9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391608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1" name="CustomShape 4"/>
          <p:cNvSpPr/>
          <p:nvPr/>
        </p:nvSpPr>
        <p:spPr>
          <a:xfrm>
            <a:off x="454464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2" name="CustomShape 5"/>
          <p:cNvSpPr/>
          <p:nvPr/>
        </p:nvSpPr>
        <p:spPr>
          <a:xfrm>
            <a:off x="3651480" y="5292360"/>
            <a:ext cx="19224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Each particle can have spin-up or spin-down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 flipV="1">
            <a:off x="4815720" y="373932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84" name="CustomShape 7"/>
          <p:cNvSpPr/>
          <p:nvPr/>
        </p:nvSpPr>
        <p:spPr>
          <a:xfrm>
            <a:off x="4174200" y="376884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6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7" name="CustomShape 3"/>
          <p:cNvSpPr/>
          <p:nvPr/>
        </p:nvSpPr>
        <p:spPr>
          <a:xfrm>
            <a:off x="391608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8" name="CustomShape 4"/>
          <p:cNvSpPr/>
          <p:nvPr/>
        </p:nvSpPr>
        <p:spPr>
          <a:xfrm>
            <a:off x="454464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9" name="CustomShape 5"/>
          <p:cNvSpPr/>
          <p:nvPr/>
        </p:nvSpPr>
        <p:spPr>
          <a:xfrm>
            <a:off x="3651480" y="5292360"/>
            <a:ext cx="19224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Each particle can have spin-up or spin-down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CustomShape 6"/>
          <p:cNvSpPr/>
          <p:nvPr/>
        </p:nvSpPr>
        <p:spPr>
          <a:xfrm flipV="1">
            <a:off x="4815720" y="373932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1" name="CustomShape 7"/>
          <p:cNvSpPr/>
          <p:nvPr/>
        </p:nvSpPr>
        <p:spPr>
          <a:xfrm>
            <a:off x="4174200" y="376884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92" name="CustomShape 8"/>
          <p:cNvSpPr/>
          <p:nvPr/>
        </p:nvSpPr>
        <p:spPr>
          <a:xfrm>
            <a:off x="6273360" y="3133800"/>
            <a:ext cx="192240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Each situation is 50% probable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system is in a superposition of both options until it is measured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5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6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97" name="CustomShape 5"/>
          <p:cNvSpPr/>
          <p:nvPr/>
        </p:nvSpPr>
        <p:spPr>
          <a:xfrm>
            <a:off x="3651480" y="5292360"/>
            <a:ext cx="19224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Separate the particles to opposite sides of the universe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(1632)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33520" y="1650960"/>
            <a:ext cx="4991760" cy="435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laws of physics are the same in all inertial frames (</a:t>
            </a:r>
            <a:r>
              <a:rPr b="1" lang="en-GB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non-accelerating frames</a:t>
            </a: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)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Until this theory people had very strange views on the way the world worked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Picture 2" descr=""/>
          <p:cNvPicPr/>
          <p:nvPr/>
        </p:nvPicPr>
        <p:blipFill>
          <a:blip r:embed="rId1"/>
          <a:stretch/>
        </p:blipFill>
        <p:spPr>
          <a:xfrm>
            <a:off x="5678280" y="4186080"/>
            <a:ext cx="3347640" cy="2577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9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1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2" name="CustomShape 5"/>
          <p:cNvSpPr/>
          <p:nvPr/>
        </p:nvSpPr>
        <p:spPr>
          <a:xfrm>
            <a:off x="3386880" y="5310000"/>
            <a:ext cx="238104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Measure the spin of particle A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50% chance of up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50% chance of down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4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6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7" name="CustomShape 5"/>
          <p:cNvSpPr/>
          <p:nvPr/>
        </p:nvSpPr>
        <p:spPr>
          <a:xfrm>
            <a:off x="3386880" y="5310000"/>
            <a:ext cx="2381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Measured as up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CustomShape 6"/>
          <p:cNvSpPr/>
          <p:nvPr/>
        </p:nvSpPr>
        <p:spPr>
          <a:xfrm flipV="1">
            <a:off x="1428840" y="372168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0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2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3" name="CustomShape 5"/>
          <p:cNvSpPr/>
          <p:nvPr/>
        </p:nvSpPr>
        <p:spPr>
          <a:xfrm>
            <a:off x="3386880" y="4657320"/>
            <a:ext cx="238104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state of particle B will ‘collapse’ into the spin-down state, even though it is too far away to tell that particle A was measured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4" name="CustomShape 6"/>
          <p:cNvSpPr/>
          <p:nvPr/>
        </p:nvSpPr>
        <p:spPr>
          <a:xfrm flipV="1">
            <a:off x="1428840" y="372168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15" name="CustomShape 7"/>
          <p:cNvSpPr/>
          <p:nvPr/>
        </p:nvSpPr>
        <p:spPr>
          <a:xfrm>
            <a:off x="8019720" y="371592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7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9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20" name="CustomShape 5"/>
          <p:cNvSpPr/>
          <p:nvPr/>
        </p:nvSpPr>
        <p:spPr>
          <a:xfrm>
            <a:off x="3386880" y="4657320"/>
            <a:ext cx="2381040" cy="173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information that particle A was measured is transmitted instantaneously to particle B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6"/>
          <p:cNvSpPr/>
          <p:nvPr/>
        </p:nvSpPr>
        <p:spPr>
          <a:xfrm flipV="1">
            <a:off x="1428840" y="372168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22" name="CustomShape 7"/>
          <p:cNvSpPr/>
          <p:nvPr/>
        </p:nvSpPr>
        <p:spPr>
          <a:xfrm>
            <a:off x="8019720" y="371592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Quantum Weirdness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4" name="TextShape 2"/>
          <p:cNvSpPr txBox="1"/>
          <p:nvPr/>
        </p:nvSpPr>
        <p:spPr>
          <a:xfrm>
            <a:off x="856080" y="1773000"/>
            <a:ext cx="7428960" cy="3541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Entanglement and measurement problem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5" name="CustomShape 3"/>
          <p:cNvSpPr/>
          <p:nvPr/>
        </p:nvSpPr>
        <p:spPr>
          <a:xfrm>
            <a:off x="1164240" y="446328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26" name="CustomShape 4"/>
          <p:cNvSpPr/>
          <p:nvPr/>
        </p:nvSpPr>
        <p:spPr>
          <a:xfrm>
            <a:off x="7737480" y="4456800"/>
            <a:ext cx="546480" cy="54648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27" name="CustomShape 5"/>
          <p:cNvSpPr/>
          <p:nvPr/>
        </p:nvSpPr>
        <p:spPr>
          <a:xfrm>
            <a:off x="3386880" y="4657320"/>
            <a:ext cx="23810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is faster than the speed of light so it disobeys the laws of special relativity</a:t>
            </a:r>
            <a:endParaRPr b="0" lang="en-GB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CustomShape 6"/>
          <p:cNvSpPr/>
          <p:nvPr/>
        </p:nvSpPr>
        <p:spPr>
          <a:xfrm flipV="1">
            <a:off x="1428840" y="372168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29" name="CustomShape 7"/>
          <p:cNvSpPr/>
          <p:nvPr/>
        </p:nvSpPr>
        <p:spPr>
          <a:xfrm>
            <a:off x="8019720" y="3715920"/>
            <a:ext cx="360" cy="669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round/>
            <a:tailEnd len="med" type="arrow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457200" y="27540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twins paradox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441360" y="1621080"/>
            <a:ext cx="8308080" cy="507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Two twins are born on Earth. One travels to the nearest star (4 ly away) and then returns straight home, at a speed of 0.8 c.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much younger is the twin on the spaceship compared with the twin that stayed at home, when they return?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Journey is 8 ly which takes 10 years at 0.8 c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γ(0.8 c) = 1 / 0.6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According to the twin on earth, the moving twin should have aged only 6 years 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However….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According to the moving twin, the twin on earth should have only aged 6 years…. Which one is correct?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1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127" end="2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236" end="28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282" end="30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302" end="38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381" end="39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391" end="49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The twins paradox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33" name="Content Placeholder 4" descr=""/>
          <p:cNvPicPr/>
          <p:nvPr/>
        </p:nvPicPr>
        <p:blipFill>
          <a:blip r:embed="rId1"/>
          <a:stretch/>
        </p:blipFill>
        <p:spPr>
          <a:xfrm>
            <a:off x="457200" y="2148120"/>
            <a:ext cx="3812760" cy="3636000"/>
          </a:xfrm>
          <a:prstGeom prst="rect">
            <a:avLst/>
          </a:prstGeom>
          <a:ln>
            <a:noFill/>
          </a:ln>
        </p:spPr>
      </p:pic>
      <p:sp>
        <p:nvSpPr>
          <p:cNvPr id="334" name="TextShape 2"/>
          <p:cNvSpPr txBox="1"/>
          <p:nvPr/>
        </p:nvSpPr>
        <p:spPr>
          <a:xfrm>
            <a:off x="4416480" y="2142000"/>
            <a:ext cx="3812760" cy="36486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situation is not actually symmetric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stationary twin is always in the same inertial frame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travelling twin has to swap between two different frames, in order to return home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39" dur="indefinite" restart="never" nodeType="tmRoot">
          <p:childTnLst>
            <p:seq>
              <p:cTn id="1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457200" y="609480"/>
            <a:ext cx="830088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Demonstration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2" name="Picture 2" descr=""/>
          <p:cNvPicPr/>
          <p:nvPr/>
        </p:nvPicPr>
        <p:blipFill>
          <a:blip r:embed="rId1"/>
          <a:stretch/>
        </p:blipFill>
        <p:spPr>
          <a:xfrm>
            <a:off x="1079640" y="2323440"/>
            <a:ext cx="6984720" cy="2628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2" descr=""/>
          <p:cNvPicPr/>
          <p:nvPr/>
        </p:nvPicPr>
        <p:blipFill>
          <a:blip r:embed="rId1"/>
          <a:srcRect l="59871" t="0" r="18876" b="20819"/>
          <a:stretch/>
        </p:blipFill>
        <p:spPr>
          <a:xfrm>
            <a:off x="1913400" y="2061360"/>
            <a:ext cx="2238120" cy="3138480"/>
          </a:xfrm>
          <a:prstGeom prst="rect">
            <a:avLst/>
          </a:prstGeom>
          <a:ln>
            <a:noFill/>
          </a:ln>
        </p:spPr>
      </p:pic>
      <p:pic>
        <p:nvPicPr>
          <p:cNvPr id="144" name="Picture 3" descr=""/>
          <p:cNvPicPr/>
          <p:nvPr/>
        </p:nvPicPr>
        <p:blipFill>
          <a:blip r:embed="rId2"/>
          <a:srcRect l="48954" t="0" r="43253" b="21052"/>
          <a:stretch/>
        </p:blipFill>
        <p:spPr>
          <a:xfrm>
            <a:off x="5996880" y="2067120"/>
            <a:ext cx="820440" cy="3129120"/>
          </a:xfrm>
          <a:prstGeom prst="rect">
            <a:avLst/>
          </a:prstGeom>
          <a:ln>
            <a:noFill/>
          </a:ln>
        </p:spPr>
      </p:pic>
      <p:pic>
        <p:nvPicPr>
          <p:cNvPr id="145" name="Picture 4" descr=""/>
          <p:cNvPicPr/>
          <p:nvPr/>
        </p:nvPicPr>
        <p:blipFill>
          <a:blip r:embed="rId3"/>
          <a:srcRect l="34371" t="0" r="56418" b="20888"/>
          <a:stretch/>
        </p:blipFill>
        <p:spPr>
          <a:xfrm>
            <a:off x="4116600" y="206064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46" name="Picture 5" descr=""/>
          <p:cNvPicPr/>
          <p:nvPr/>
        </p:nvPicPr>
        <p:blipFill>
          <a:blip r:embed="rId4"/>
          <a:srcRect l="34371" t="0" r="56418" b="20888"/>
          <a:stretch/>
        </p:blipFill>
        <p:spPr>
          <a:xfrm>
            <a:off x="5067360" y="206172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47" name="Picture 6" descr=""/>
          <p:cNvPicPr/>
          <p:nvPr/>
        </p:nvPicPr>
        <p:blipFill>
          <a:blip r:embed="rId5"/>
          <a:srcRect l="34371" t="0" r="56418" b="70483"/>
          <a:stretch/>
        </p:blipFill>
        <p:spPr>
          <a:xfrm>
            <a:off x="2648520" y="2108880"/>
            <a:ext cx="1672200" cy="1635120"/>
          </a:xfrm>
          <a:prstGeom prst="rect">
            <a:avLst/>
          </a:prstGeom>
          <a:ln>
            <a:noFill/>
          </a:ln>
        </p:spPr>
      </p:pic>
      <p:pic>
        <p:nvPicPr>
          <p:cNvPr id="148" name="Picture 13" descr=""/>
          <p:cNvPicPr/>
          <p:nvPr/>
        </p:nvPicPr>
        <p:blipFill>
          <a:blip r:embed="rId6"/>
          <a:srcRect l="34371" t="0" r="56418" b="70483"/>
          <a:stretch/>
        </p:blipFill>
        <p:spPr>
          <a:xfrm>
            <a:off x="5985000" y="2288520"/>
            <a:ext cx="736200" cy="1635120"/>
          </a:xfrm>
          <a:prstGeom prst="rect">
            <a:avLst/>
          </a:prstGeom>
          <a:ln>
            <a:noFill/>
          </a:ln>
        </p:spPr>
      </p:pic>
      <p:sp>
        <p:nvSpPr>
          <p:cNvPr id="149" name="TextShape 1"/>
          <p:cNvSpPr txBox="1"/>
          <p:nvPr/>
        </p:nvSpPr>
        <p:spPr>
          <a:xfrm>
            <a:off x="457200" y="609480"/>
            <a:ext cx="830088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Demonstration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3434040" y="4434120"/>
            <a:ext cx="8791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5261040" y="3820680"/>
            <a:ext cx="129240" cy="129240"/>
          </a:xfrm>
          <a:prstGeom prst="ellipse">
            <a:avLst/>
          </a:prstGeom>
          <a:ln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152" name="CustomShape 4"/>
          <p:cNvSpPr/>
          <p:nvPr/>
        </p:nvSpPr>
        <p:spPr>
          <a:xfrm>
            <a:off x="2978640" y="3751920"/>
            <a:ext cx="2229120" cy="112320"/>
          </a:xfrm>
          <a:custGeom>
            <a:avLst/>
            <a:gdLst/>
            <a:ahLst/>
            <a:rect l="l" t="t" r="r" b="b"/>
            <a:pathLst>
              <a:path w="3645722" h="1008076">
                <a:moveTo>
                  <a:pt x="0" y="12210"/>
                </a:moveTo>
                <a:cubicBezTo>
                  <a:pt x="728687" y="-6824"/>
                  <a:pt x="1457375" y="-25858"/>
                  <a:pt x="2064995" y="140120"/>
                </a:cubicBezTo>
                <a:cubicBezTo>
                  <a:pt x="2672615" y="306098"/>
                  <a:pt x="3645722" y="1008076"/>
                  <a:pt x="3645722" y="1008076"/>
                </a:cubicBezTo>
                <a:lnTo>
                  <a:pt x="3645722" y="1008076"/>
                </a:lnTo>
              </a:path>
            </a:pathLst>
          </a:custGeom>
          <a:noFill/>
          <a:ln cap="rnd">
            <a:solidFill>
              <a:schemeClr val="bg1"/>
            </a:solidFill>
            <a:custDash>
              <a:ds d="300000" sp="100000"/>
            </a:custDash>
            <a:round/>
            <a:tailEnd len="med" type="triangle" w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53" name="CustomShape 5"/>
          <p:cNvSpPr/>
          <p:nvPr/>
        </p:nvSpPr>
        <p:spPr>
          <a:xfrm>
            <a:off x="2937960" y="3325680"/>
            <a:ext cx="8791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6"/>
          <p:cNvSpPr/>
          <p:nvPr/>
        </p:nvSpPr>
        <p:spPr>
          <a:xfrm>
            <a:off x="6071760" y="3499560"/>
            <a:ext cx="6894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?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ture 19" descr=""/>
          <p:cNvPicPr/>
          <p:nvPr/>
        </p:nvPicPr>
        <p:blipFill>
          <a:blip r:embed="rId1"/>
          <a:srcRect l="59871" t="0" r="18876" b="20819"/>
          <a:stretch/>
        </p:blipFill>
        <p:spPr>
          <a:xfrm>
            <a:off x="1913400" y="2061360"/>
            <a:ext cx="2238120" cy="3138480"/>
          </a:xfrm>
          <a:prstGeom prst="rect">
            <a:avLst/>
          </a:prstGeom>
          <a:ln>
            <a:noFill/>
          </a:ln>
        </p:spPr>
      </p:pic>
      <p:pic>
        <p:nvPicPr>
          <p:cNvPr id="156" name="Picture 20" descr=""/>
          <p:cNvPicPr/>
          <p:nvPr/>
        </p:nvPicPr>
        <p:blipFill>
          <a:blip r:embed="rId2"/>
          <a:srcRect l="48954" t="0" r="43253" b="21052"/>
          <a:stretch/>
        </p:blipFill>
        <p:spPr>
          <a:xfrm>
            <a:off x="5996880" y="2067120"/>
            <a:ext cx="820440" cy="3129120"/>
          </a:xfrm>
          <a:prstGeom prst="rect">
            <a:avLst/>
          </a:prstGeom>
          <a:ln>
            <a:noFill/>
          </a:ln>
        </p:spPr>
      </p:pic>
      <p:pic>
        <p:nvPicPr>
          <p:cNvPr id="157" name="Picture 21" descr=""/>
          <p:cNvPicPr/>
          <p:nvPr/>
        </p:nvPicPr>
        <p:blipFill>
          <a:blip r:embed="rId3"/>
          <a:srcRect l="34371" t="0" r="56418" b="20888"/>
          <a:stretch/>
        </p:blipFill>
        <p:spPr>
          <a:xfrm>
            <a:off x="4116600" y="206064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58" name="Picture 22" descr=""/>
          <p:cNvPicPr/>
          <p:nvPr/>
        </p:nvPicPr>
        <p:blipFill>
          <a:blip r:embed="rId4"/>
          <a:srcRect l="34371" t="0" r="56418" b="20888"/>
          <a:stretch/>
        </p:blipFill>
        <p:spPr>
          <a:xfrm>
            <a:off x="5067360" y="206172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59" name="Picture 23" descr=""/>
          <p:cNvPicPr/>
          <p:nvPr/>
        </p:nvPicPr>
        <p:blipFill>
          <a:blip r:embed="rId5"/>
          <a:srcRect l="34371" t="0" r="56418" b="70483"/>
          <a:stretch/>
        </p:blipFill>
        <p:spPr>
          <a:xfrm>
            <a:off x="2648520" y="2108880"/>
            <a:ext cx="1672200" cy="1635120"/>
          </a:xfrm>
          <a:prstGeom prst="rect">
            <a:avLst/>
          </a:prstGeom>
          <a:ln>
            <a:noFill/>
          </a:ln>
        </p:spPr>
      </p:pic>
      <p:pic>
        <p:nvPicPr>
          <p:cNvPr id="160" name="Picture 24" descr=""/>
          <p:cNvPicPr/>
          <p:nvPr/>
        </p:nvPicPr>
        <p:blipFill>
          <a:blip r:embed="rId6"/>
          <a:srcRect l="34371" t="0" r="56418" b="70483"/>
          <a:stretch/>
        </p:blipFill>
        <p:spPr>
          <a:xfrm>
            <a:off x="5985000" y="2288520"/>
            <a:ext cx="736200" cy="1635120"/>
          </a:xfrm>
          <a:prstGeom prst="rect">
            <a:avLst/>
          </a:prstGeom>
          <a:ln>
            <a:noFill/>
          </a:ln>
        </p:spPr>
      </p:pic>
      <p:sp>
        <p:nvSpPr>
          <p:cNvPr id="161" name="TextShape 1"/>
          <p:cNvSpPr txBox="1"/>
          <p:nvPr/>
        </p:nvSpPr>
        <p:spPr>
          <a:xfrm>
            <a:off x="457200" y="609480"/>
            <a:ext cx="830088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Demonstration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3434040" y="4434120"/>
            <a:ext cx="8791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2937960" y="3372840"/>
            <a:ext cx="132624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× 10</a:t>
            </a:r>
            <a:r>
              <a:rPr b="0" lang="en-GB" sz="16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</a:t>
            </a: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6071760" y="3499560"/>
            <a:ext cx="6894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?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 rot="222600">
            <a:off x="2838960" y="3872160"/>
            <a:ext cx="281880" cy="4536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6" name="Line 6"/>
          <p:cNvSpPr/>
          <p:nvPr/>
        </p:nvSpPr>
        <p:spPr>
          <a:xfrm>
            <a:off x="3120840" y="3904200"/>
            <a:ext cx="2855160" cy="16668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17" descr=""/>
          <p:cNvPicPr/>
          <p:nvPr/>
        </p:nvPicPr>
        <p:blipFill>
          <a:blip r:embed="rId1"/>
          <a:srcRect l="59871" t="0" r="18876" b="20819"/>
          <a:stretch/>
        </p:blipFill>
        <p:spPr>
          <a:xfrm>
            <a:off x="1913400" y="2061360"/>
            <a:ext cx="2238120" cy="3138480"/>
          </a:xfrm>
          <a:prstGeom prst="rect">
            <a:avLst/>
          </a:prstGeom>
          <a:ln>
            <a:noFill/>
          </a:ln>
        </p:spPr>
      </p:pic>
      <p:pic>
        <p:nvPicPr>
          <p:cNvPr id="168" name="Picture 18" descr=""/>
          <p:cNvPicPr/>
          <p:nvPr/>
        </p:nvPicPr>
        <p:blipFill>
          <a:blip r:embed="rId2"/>
          <a:srcRect l="48954" t="0" r="43253" b="21052"/>
          <a:stretch/>
        </p:blipFill>
        <p:spPr>
          <a:xfrm>
            <a:off x="5996880" y="2067120"/>
            <a:ext cx="820440" cy="3129120"/>
          </a:xfrm>
          <a:prstGeom prst="rect">
            <a:avLst/>
          </a:prstGeom>
          <a:ln>
            <a:noFill/>
          </a:ln>
        </p:spPr>
      </p:pic>
      <p:pic>
        <p:nvPicPr>
          <p:cNvPr id="169" name="Picture 19" descr=""/>
          <p:cNvPicPr/>
          <p:nvPr/>
        </p:nvPicPr>
        <p:blipFill>
          <a:blip r:embed="rId3"/>
          <a:srcRect l="34371" t="0" r="56418" b="20888"/>
          <a:stretch/>
        </p:blipFill>
        <p:spPr>
          <a:xfrm>
            <a:off x="4116600" y="206064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70" name="Picture 20" descr=""/>
          <p:cNvPicPr/>
          <p:nvPr/>
        </p:nvPicPr>
        <p:blipFill>
          <a:blip r:embed="rId4"/>
          <a:srcRect l="34371" t="0" r="56418" b="20888"/>
          <a:stretch/>
        </p:blipFill>
        <p:spPr>
          <a:xfrm>
            <a:off x="5067360" y="2061720"/>
            <a:ext cx="969480" cy="3135600"/>
          </a:xfrm>
          <a:prstGeom prst="rect">
            <a:avLst/>
          </a:prstGeom>
          <a:ln>
            <a:noFill/>
          </a:ln>
        </p:spPr>
      </p:pic>
      <p:pic>
        <p:nvPicPr>
          <p:cNvPr id="171" name="Picture 21" descr=""/>
          <p:cNvPicPr/>
          <p:nvPr/>
        </p:nvPicPr>
        <p:blipFill>
          <a:blip r:embed="rId5"/>
          <a:srcRect l="34371" t="0" r="56418" b="70483"/>
          <a:stretch/>
        </p:blipFill>
        <p:spPr>
          <a:xfrm>
            <a:off x="2648520" y="2108880"/>
            <a:ext cx="1672200" cy="1635120"/>
          </a:xfrm>
          <a:prstGeom prst="rect">
            <a:avLst/>
          </a:prstGeom>
          <a:ln>
            <a:noFill/>
          </a:ln>
        </p:spPr>
      </p:pic>
      <p:pic>
        <p:nvPicPr>
          <p:cNvPr id="172" name="Picture 22" descr=""/>
          <p:cNvPicPr/>
          <p:nvPr/>
        </p:nvPicPr>
        <p:blipFill>
          <a:blip r:embed="rId6"/>
          <a:srcRect l="34371" t="0" r="56418" b="70483"/>
          <a:stretch/>
        </p:blipFill>
        <p:spPr>
          <a:xfrm>
            <a:off x="5985000" y="2288520"/>
            <a:ext cx="736200" cy="1635120"/>
          </a:xfrm>
          <a:prstGeom prst="rect">
            <a:avLst/>
          </a:prstGeom>
          <a:ln>
            <a:noFill/>
          </a:ln>
        </p:spPr>
      </p:pic>
      <p:sp>
        <p:nvSpPr>
          <p:cNvPr id="173" name="TextShape 1"/>
          <p:cNvSpPr txBox="1"/>
          <p:nvPr/>
        </p:nvSpPr>
        <p:spPr>
          <a:xfrm>
            <a:off x="457200" y="609480"/>
            <a:ext cx="830088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Galilean relativity Demonstration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3434040" y="4434120"/>
            <a:ext cx="8791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2937960" y="3372840"/>
            <a:ext cx="132624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× 10</a:t>
            </a:r>
            <a:r>
              <a:rPr b="0" lang="en-GB" sz="16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</a:t>
            </a: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>
            <a:off x="6071760" y="3499560"/>
            <a:ext cx="6894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? m/s</a:t>
            </a:r>
            <a:endParaRPr b="0" lang="en-GB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5"/>
          <p:cNvSpPr/>
          <p:nvPr/>
        </p:nvSpPr>
        <p:spPr>
          <a:xfrm rot="222600">
            <a:off x="2838960" y="3872160"/>
            <a:ext cx="281880" cy="45360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round/>
          </a:ln>
          <a:effectLst>
            <a:outerShdw blurRad="50800" dir="5400000" dist="381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78" name="Line 6"/>
          <p:cNvSpPr/>
          <p:nvPr/>
        </p:nvSpPr>
        <p:spPr>
          <a:xfrm>
            <a:off x="3120840" y="3904200"/>
            <a:ext cx="2855160" cy="166680"/>
          </a:xfrm>
          <a:prstGeom prst="line">
            <a:avLst/>
          </a:prstGeom>
          <a:ln>
            <a:solidFill>
              <a:srgbClr val="ff0000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79" name="CustomShape 7"/>
          <p:cNvSpPr/>
          <p:nvPr/>
        </p:nvSpPr>
        <p:spPr>
          <a:xfrm>
            <a:off x="1215360" y="5660640"/>
            <a:ext cx="68025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speed of light is the same in all inertial frames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Special relativity (1905)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457200" y="2142000"/>
            <a:ext cx="3812760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laws of physics are the same in any two inertial reference frames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4416480" y="2142000"/>
            <a:ext cx="3812760" cy="3648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speed of light is constant in all inertial frames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3" name="CustomShape 4"/>
          <p:cNvSpPr/>
          <p:nvPr/>
        </p:nvSpPr>
        <p:spPr>
          <a:xfrm>
            <a:off x="533520" y="2142000"/>
            <a:ext cx="7619760" cy="109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Two postulates: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Shape 1"/>
          <p:cNvSpPr txBox="1"/>
          <p:nvPr/>
        </p:nvSpPr>
        <p:spPr>
          <a:xfrm>
            <a:off x="457200" y="609480"/>
            <a:ext cx="7772040" cy="14558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Time dilation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533520" y="2142000"/>
            <a:ext cx="7619760" cy="288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idea that the way we experience time depends on how fast we are travelling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spcAft>
                <a:spcPts val="1001"/>
              </a:spcAft>
              <a:buClr>
                <a:srgbClr val="ffffff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Results can be derived from the two basic postulates!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TC103457452[[fn=Celestial]]</Template>
  <TotalTime>1317</TotalTime>
  <Application>LibreOffice/5.3.2.2$Linux_X86_64 LibreOffice_project/6cd4f1ef626f15116896b1d8e1398b56da0d0ee1</Application>
  <Words>933</Words>
  <Paragraphs>143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2014-06-29T10:08:30Z</dcterms:created>
  <dc:creator>Joe</dc:creator>
  <dc:description/>
  <dc:language>en-GB</dc:language>
  <cp:lastModifiedBy/>
  <dcterms:modified xsi:type="dcterms:W3CDTF">2017-09-08T11:22:00Z</dcterms:modified>
  <cp:revision>43</cp:revision>
  <dc:subject/>
  <dc:title>The Theory of relativity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37</vt:i4>
  </property>
</Properties>
</file>